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8"/>
  </p:notesMasterIdLst>
  <p:sldIdLst>
    <p:sldId id="859" r:id="rId2"/>
    <p:sldId id="1089" r:id="rId3"/>
    <p:sldId id="1090" r:id="rId4"/>
    <p:sldId id="1126" r:id="rId5"/>
    <p:sldId id="1127" r:id="rId6"/>
    <p:sldId id="1092" r:id="rId7"/>
    <p:sldId id="1093" r:id="rId8"/>
    <p:sldId id="1094" r:id="rId9"/>
    <p:sldId id="1128" r:id="rId10"/>
    <p:sldId id="1101" r:id="rId11"/>
    <p:sldId id="1091" r:id="rId12"/>
    <p:sldId id="1105" r:id="rId13"/>
    <p:sldId id="1103" r:id="rId14"/>
    <p:sldId id="1107" r:id="rId15"/>
    <p:sldId id="1104" r:id="rId16"/>
    <p:sldId id="1106" r:id="rId17"/>
    <p:sldId id="1129" r:id="rId18"/>
    <p:sldId id="1109" r:id="rId19"/>
    <p:sldId id="1108" r:id="rId20"/>
    <p:sldId id="1110" r:id="rId21"/>
    <p:sldId id="1130" r:id="rId22"/>
    <p:sldId id="1131" r:id="rId23"/>
    <p:sldId id="1111" r:id="rId24"/>
    <p:sldId id="1115" r:id="rId25"/>
    <p:sldId id="1113" r:id="rId26"/>
    <p:sldId id="1114" r:id="rId2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F2E7"/>
    <a:srgbClr val="D8ECDD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5" d="100"/>
          <a:sy n="105" d="100"/>
        </p:scale>
        <p:origin x="13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2025/7/31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44354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219857E9-DB34-5941-E21D-6094E576DAD9}"/>
              </a:ext>
            </a:extLst>
          </p:cNvPr>
          <p:cNvSpPr txBox="1"/>
          <p:nvPr userDrawn="1"/>
        </p:nvSpPr>
        <p:spPr>
          <a:xfrm>
            <a:off x="4006974" y="-27384"/>
            <a:ext cx="79208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实验班全程提优训练 高中化学 选择性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必修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 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物质结构与性质 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2025/7/31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25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第三章 </a:t>
            </a: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晶体结构</a:t>
            </a: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与性质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dirty="0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第二</a:t>
            </a:r>
            <a:r>
              <a:rPr lang="zh-CN" altLang="en-US" sz="4800" dirty="0" smtClean="0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节  分子晶体</a:t>
            </a:r>
            <a:r>
              <a:rPr lang="zh-CN" altLang="en-US" sz="4800" dirty="0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与共价晶体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共价晶体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的概念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概念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algn="dist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相邻原子间以共价键相结合形成的具有空间立体网状结构的晶体，称为共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价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晶体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构成粒子及粒子间的作用力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点3.EPS" descr="id:214749117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32950" y="861095"/>
            <a:ext cx="1445895" cy="384175"/>
          </a:xfrm>
          <a:prstGeom prst="rect">
            <a:avLst/>
          </a:prstGeom>
        </p:spPr>
      </p:pic>
      <p:pic>
        <p:nvPicPr>
          <p:cNvPr id="4" name="25gh479.jpg" descr="id:214749230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763169" y="3579707"/>
            <a:ext cx="4664075" cy="1062990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72514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常见的共价晶体与物质类别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常见的共价晶体有某些单质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如硼、硅、锗和灰锡等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、某些非金属化合物</a:t>
            </a:r>
            <a:r>
              <a:rPr lang="en-US" altLang="zh-CN" b="1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如碳化硅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SiC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、氮化硅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、二氧化硅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SiO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lang="en-US" altLang="zh-CN" b="1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6656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52668"/>
            <a:ext cx="11485848" cy="1684244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二氧化碳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和二氧化硅都是共价化合物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但其晶体类型不相同。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中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形成共价键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中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形成共价键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二者都是共价化合物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但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形成的是分子晶体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为共价晶体。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名师点拨.eps" descr="id:214749230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1891" y="1061922"/>
            <a:ext cx="1540510" cy="35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193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共价晶体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的结构和性质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共价晶体的结构特点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金刚石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知识点4.EPS" descr="id:214749119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50533" y="852152"/>
            <a:ext cx="1428311" cy="384174"/>
          </a:xfrm>
          <a:prstGeom prst="rect">
            <a:avLst/>
          </a:prstGeom>
        </p:spPr>
      </p:pic>
      <p:pic>
        <p:nvPicPr>
          <p:cNvPr id="5" name="25gh480.jpg" descr="id:214749232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375126" y="4015727"/>
            <a:ext cx="1964045" cy="1863286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832968" y="5888344"/>
            <a:ext cx="32784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金刚石的晶体结构模型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2376873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碳原子采用</a:t>
            </a:r>
            <a:r>
              <a:rPr lang="en-US" altLang="zh-CN" b="1" dirty="0" smtClean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</a:t>
            </a:r>
            <a:r>
              <a:rPr lang="en-US" altLang="zh-CN" b="1" baseline="30000" dirty="0" smtClean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杂化，晶体中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夹角为</a:t>
            </a:r>
            <a:r>
              <a:rPr lang="en-US" altLang="zh-CN" b="1" dirty="0" smtClean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109</a:t>
            </a:r>
            <a:r>
              <a:rPr lang="en-US" altLang="zh-CN" b="1" dirty="0" smtClean="0">
                <a:solidFill>
                  <a:srgbClr val="000000"/>
                </a:solidFill>
                <a:highlight>
                  <a:srgbClr val="FFFF00"/>
                </a:highlight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en-US" altLang="zh-CN" b="1" dirty="0" smtClean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28'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晶体中每个碳原子以</a:t>
            </a:r>
            <a:r>
              <a:rPr lang="en-US" altLang="zh-CN" b="1" dirty="0" smtClean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个共价单键对称地与相邻的</a:t>
            </a:r>
            <a:r>
              <a:rPr lang="en-US" altLang="zh-CN" b="1" dirty="0" smtClean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个碳原子结合成正四面体形。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最小环上有</a:t>
            </a:r>
            <a:r>
              <a:rPr lang="en-US" altLang="zh-CN" b="1" dirty="0" smtClean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个碳原子。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291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低温石英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α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结构中由顶角相连的硅氧四面体形成螺旋上升的长链，具有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手性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86670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共价晶体的物理性质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共价晶体的特性是</a:t>
            </a:r>
            <a:r>
              <a:rPr lang="zh-CN" altLang="zh-CN" b="1" smtClean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硬度大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zh-CN" b="1" smtClean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熔点高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236783"/>
            <a:ext cx="11485848" cy="1200329"/>
          </a:xfrm>
          <a:prstGeom prst="rect">
            <a:avLst/>
          </a:prstGeom>
          <a:solidFill>
            <a:srgbClr val="E3F2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结构相似的共价晶体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其原子间形成的共价键键长越小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键能越大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共价晶体的熔点就越高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硬度就越大。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名师点拨.EPS" descr="id:2147492483;FounderCES">
            <a:extLst>
              <a:ext uri="{FF2B5EF4-FFF2-40B4-BE49-F238E27FC236}">
                <a16:creationId xmlns:a16="http://schemas.microsoft.com/office/drawing/2014/main" id="{848B0DDD-026A-8D74-2026-9A4E34E718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582" y="3252571"/>
            <a:ext cx="1997250" cy="467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6981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104374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sz="2200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共价晶体</a:t>
            </a:r>
            <a:r>
              <a:rPr lang="zh-CN" altLang="zh-CN" sz="2200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与分子晶体的比较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共价晶体与分子晶体的比较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24要点破.eps" descr="id:214749054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85994" y="792697"/>
            <a:ext cx="6665595" cy="575945"/>
          </a:xfrm>
          <a:prstGeom prst="rect">
            <a:avLst/>
          </a:prstGeom>
        </p:spPr>
      </p:pic>
      <p:pic>
        <p:nvPicPr>
          <p:cNvPr id="6" name="要点W.eps" descr="id:214749234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50589" y="1484784"/>
            <a:ext cx="820420" cy="359410"/>
          </a:xfrm>
          <a:prstGeom prst="rect">
            <a:avLst/>
          </a:prstGeom>
        </p:spPr>
      </p:pic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5530800"/>
              </p:ext>
            </p:extLst>
          </p:nvPr>
        </p:nvGraphicFramePr>
        <p:xfrm>
          <a:off x="343710" y="2518249"/>
          <a:ext cx="11502992" cy="4023360"/>
        </p:xfrm>
        <a:graphic>
          <a:graphicData uri="http://schemas.openxmlformats.org/drawingml/2006/table">
            <a:tbl>
              <a:tblPr firstRow="1" firstCol="1" bandRow="1"/>
              <a:tblGrid>
                <a:gridCol w="26551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432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045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766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晶体类型</a:t>
                      </a:r>
                      <a:endParaRPr lang="zh-CN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共价晶体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分子晶体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041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构成粒子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原子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分子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116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粒子间作用力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共价键</a:t>
                      </a:r>
                      <a:endParaRPr lang="zh-CN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分子间作用力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391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结构特点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空间网状结构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分子密堆积或分子非密堆积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1872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物理性质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熔点高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硬度大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不溶于一般溶剂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熔、沸点低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硬度小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遵循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相似相溶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规律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257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熔化时破坏的作用力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共价键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范德华力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有时破坏氢键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733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举例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金刚石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冰、干冰</a:t>
                      </a:r>
                      <a:endParaRPr lang="zh-CN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8979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共价晶体与分子晶体的判断方法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依据组成晶体的粒子和粒子间的作用力判断：组成共价晶体的粒子是原子，粒子间的作用力是共价键；组成分子晶体的粒子是分子，粒子间的作用力是分子间作用力。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依据物质的分类判断：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常见的共价晶体有金刚石、晶体硼、晶体锗等单质；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等化合物。新型无机非金属材料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家庭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的成员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熔点高、硬度大、耐高温、抗氧化，它们大多属于共价晶体。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大多数非金属单质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金刚石、石墨、晶体硅等除外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、非金属氢化物、非金属氧化物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除外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、酸、绝大多数有机物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有机盐除外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都是分子晶体。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0361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依据晶体的熔、沸点判断：共价晶体的熔、沸点高，常在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1 000℃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以上；分子晶体的熔、沸点低，常在数百摄氏度甚至更低。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依据物质的状态判断：一般常温下呈气态或液态的单质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除外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与化合物，其呈固态时都属于分子晶体。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依据物质的挥发性判断：一般易挥发的物质呈固态时都属于分子晶体。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依据硬度和机械性能判断：共价晶体的硬度大，分子晶体的硬度小且较脆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866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熟记常见的、典型的共价晶体：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单质，如金刚石、晶体硅、晶体硼、晶体锗等；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化合物，如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等。除共价晶体外的绝大多数非金属单质、所有非金属氢化物、部分非金属氧化物、几乎所有的酸、绝大多数有机物都属于分子晶体。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3366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  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下表列举了几种物质的性质，据此判断属于分子晶体的有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填字母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071" y="876537"/>
            <a:ext cx="1186153" cy="401015"/>
          </a:xfrm>
          <a:prstGeom prst="rect">
            <a:avLst/>
          </a:prstGeom>
        </p:spPr>
      </p:pic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0033684"/>
              </p:ext>
            </p:extLst>
          </p:nvPr>
        </p:nvGraphicFramePr>
        <p:xfrm>
          <a:off x="397430" y="2002108"/>
          <a:ext cx="11386408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17512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351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物质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性质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熔点为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10.31℃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呈液态时不导电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在水溶液中能导电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易溶于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CCl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熔点为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11.2℃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沸点为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44.8℃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Z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常温下为气态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极易溶于水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溶液的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pH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常温下为固体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加热变为紫红色蒸气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遇冷变为紫黑色固体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熔点为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070℃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易溶于水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在水溶液中能导电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熔点为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97.81℃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质软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固体能导电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密度为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0.97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</a:t>
                      </a:r>
                      <a:r>
                        <a:rPr lang="en-US" sz="24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4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cm</a:t>
                      </a:r>
                      <a:r>
                        <a:rPr lang="zh-CN" sz="2400" b="1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400" b="1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5006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分子晶体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的熔、沸点一般比较低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硬度较小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固态时不导电。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的熔点高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不是分子晶体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是金属钠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Z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均为分子晶体。</a:t>
            </a:r>
            <a:endParaRPr lang="zh-CN" altLang="en-US" dirty="0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3298A0ED-FFBF-363A-FBA6-FD574E779F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831428"/>
            <a:ext cx="999732" cy="409339"/>
          </a:xfrm>
          <a:prstGeom prst="rect">
            <a:avLst/>
          </a:prstGeom>
        </p:spPr>
      </p:pic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1654315"/>
              </p:ext>
            </p:extLst>
          </p:nvPr>
        </p:nvGraphicFramePr>
        <p:xfrm>
          <a:off x="397430" y="2036792"/>
          <a:ext cx="11386408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17512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351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物质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性质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熔点为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10.31℃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呈液态时不导电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在水溶液中能导电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易溶于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CCl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熔点为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11.2℃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沸点为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44.8℃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Z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常温下为气态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极易溶于水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溶液的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pH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常温下为固体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加热变为紫红色蒸气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遇冷变为紫黑色固体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熔点为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070℃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易溶于水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在水溶液中能导电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熔点为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97.81℃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质软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固体能导电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密度为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0.97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</a:t>
                      </a:r>
                      <a:r>
                        <a:rPr lang="en-US" sz="24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4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cm</a:t>
                      </a:r>
                      <a:r>
                        <a:rPr lang="zh-CN" sz="2400" b="1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400" b="1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5" name="图片 4">
            <a:extLst>
              <a:ext uri="{FF2B5EF4-FFF2-40B4-BE49-F238E27FC236}">
                <a16:creationId xmlns:a16="http://schemas.microsoft.com/office/drawing/2014/main" id="{7F8011F6-8CD5-8BDA-B8DE-6882BE9321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693" y="6030044"/>
            <a:ext cx="1046020" cy="423292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589593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    X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Z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36524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4517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分子晶体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的理解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分子晶体的概念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只含分子的晶体称为分子晶体。在分子晶体中，相邻分子靠分子间作用力相互吸引。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分子晶体中的粒子及粒子间的相互作用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66814" y="696703"/>
            <a:ext cx="6935079" cy="64406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54" y="1503446"/>
            <a:ext cx="1536380" cy="461604"/>
          </a:xfrm>
          <a:prstGeom prst="rect">
            <a:avLst/>
          </a:prstGeom>
        </p:spPr>
      </p:pic>
      <p:pic>
        <p:nvPicPr>
          <p:cNvPr id="6" name="qs110.jpg" descr="id:214749224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449479" y="4408135"/>
            <a:ext cx="5291455" cy="1541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3414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如图为干冰的晶胞结构示意图。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分子视作质点，设晶胞棱长为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，则距离最近的两个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分子间的距离为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1B7C018F-03D0-62C0-937F-7E757ABFEB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575" y="5834323"/>
            <a:ext cx="1046020" cy="423292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8F9C8A71-4F6B-8EE3-575F-6F982CBBB1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448" y="4276482"/>
            <a:ext cx="999732" cy="409339"/>
          </a:xfrm>
          <a:prstGeom prst="rect">
            <a:avLst/>
          </a:prstGeom>
        </p:spPr>
      </p:pic>
      <p:pic>
        <p:nvPicPr>
          <p:cNvPr id="5" name="qs111.jpg" descr="id:2147492372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207347" y="2060848"/>
            <a:ext cx="1895971" cy="196480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内容占位符 1"/>
              <p:cNvSpPr txBox="1">
                <a:spLocks/>
              </p:cNvSpPr>
              <p:nvPr/>
            </p:nvSpPr>
            <p:spPr bwMode="auto">
              <a:xfrm>
                <a:off x="1357180" y="5349035"/>
                <a:ext cx="10489522" cy="9821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/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zh-CN" altLang="zh-CN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e>
                        </m:rad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zh-CN" altLang="en-US" dirty="0" smtClean="0"/>
                  <a:t> </a:t>
                </a:r>
                <a:endParaRPr lang="zh-CN" altLang="en-US" dirty="0"/>
              </a:p>
            </p:txBody>
          </p:sp>
        </mc:Choice>
        <mc:Fallback>
          <p:sp>
            <p:nvSpPr>
              <p:cNvPr id="6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357180" y="5349035"/>
                <a:ext cx="10489522" cy="98212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内容占位符 1"/>
              <p:cNvSpPr txBox="1">
                <a:spLocks/>
              </p:cNvSpPr>
              <p:nvPr/>
            </p:nvSpPr>
            <p:spPr bwMode="auto">
              <a:xfrm>
                <a:off x="360854" y="4149080"/>
                <a:ext cx="11485848" cy="13581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/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离顶点的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分子最近的是面心的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分子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二者间的距离为面对角线的一半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eaLnBrk="1" hangingPunct="1">
                  <a:lnSpc>
                    <a:spcPct val="120000"/>
                  </a:lnSpc>
                </a:pP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zh-CN" altLang="zh-CN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e>
                        </m:rad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a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</a:rPr>
                  <a:t> 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pm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en-US" dirty="0"/>
              </a:p>
            </p:txBody>
          </p:sp>
        </mc:Choice>
        <mc:Fallback>
          <p:sp>
            <p:nvSpPr>
              <p:cNvPr id="7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4149080"/>
                <a:ext cx="11485848" cy="1358129"/>
              </a:xfrm>
              <a:prstGeom prst="rect">
                <a:avLst/>
              </a:prstGeom>
              <a:blipFill>
                <a:blip r:embed="rId6"/>
                <a:stretch>
                  <a:fillRect l="-796" r="-3503" b="-1802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49281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CS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晶体的沸点高低顺序为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填写相应物质的化学式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1B7C018F-03D0-62C0-937F-7E757ABFEB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575" y="5134551"/>
            <a:ext cx="1046020" cy="423292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8F9C8A71-4F6B-8EE3-575F-6F982CBBB1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448" y="3844434"/>
            <a:ext cx="999732" cy="409339"/>
          </a:xfrm>
          <a:prstGeom prst="rect">
            <a:avLst/>
          </a:prstGeom>
        </p:spPr>
      </p:pic>
      <p:pic>
        <p:nvPicPr>
          <p:cNvPr id="5" name="qs111.jpg" descr="id:2147492372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207347" y="1628800"/>
            <a:ext cx="1895971" cy="1964809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1357180" y="4937111"/>
            <a:ext cx="10489522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CS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endParaRPr lang="zh-CN" altLang="en-US" dirty="0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371703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    CO</a:t>
            </a:r>
            <a:r>
              <a:rPr lang="en-US" altLang="zh-CN" b="1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CS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都是分子晶体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结构相似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CS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的相对分子质量大于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的相对分子质量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CS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的分子间作用力大于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的分子间作用力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CS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的沸点高于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的沸点。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64491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干冰常压下极易升华，在工业上用作制冷剂的原因为</a:t>
            </a:r>
            <a:r>
              <a:rPr lang="zh-CN" altLang="zh-CN" b="1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1B7C018F-03D0-62C0-937F-7E757ABFEB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575" y="4988548"/>
            <a:ext cx="1046020" cy="423292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8F9C8A71-4F6B-8EE3-575F-6F982CBBB1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448" y="3844434"/>
            <a:ext cx="999732" cy="409339"/>
          </a:xfrm>
          <a:prstGeom prst="rect">
            <a:avLst/>
          </a:prstGeom>
        </p:spPr>
      </p:pic>
      <p:pic>
        <p:nvPicPr>
          <p:cNvPr id="5" name="qs111.jpg" descr="id:2147492372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207347" y="1628800"/>
            <a:ext cx="1895971" cy="1964809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403575" y="4833761"/>
            <a:ext cx="11443127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CO</a:t>
            </a:r>
            <a:r>
              <a:rPr lang="en-US" altLang="zh-CN" b="1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分子间作用力较弱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易克服分子间作用力升华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克服分子间作用力要吸热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使周围温度降低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371703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干冰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常压下极易升华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干冰的分子间作用力是范德华力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作用力比较弱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易吸热升华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使周围温度降低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在工业上用作制冷剂。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2129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02727"/>
            <a:ext cx="11485848" cy="2238241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      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分子晶体熔、沸点的高低取决于分子间作用力的大小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与分子晶体中共价键的键能大小无关。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分子晶体熔化时一定破坏范德华力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有些分子晶体还会破坏氢键。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分子晶体中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一定存在分子间作用力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不一定存在共价键。</a:t>
            </a:r>
            <a:endParaRPr lang="zh-CN" altLang="en-US" dirty="0"/>
          </a:p>
        </p:txBody>
      </p:sp>
      <p:pic>
        <p:nvPicPr>
          <p:cNvPr id="4" name="顿有所悟.eps" descr="id:214749239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41259" y="1018672"/>
            <a:ext cx="1641475" cy="35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212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  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天问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系列探测器计划采用我国自主研制的高性能碳化硅材料。碳化硅也叫金刚砂，与金刚石具有相似的晶体结构，硬度为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，熔点为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2 700℃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，结构如图。下列叙述不正确的是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碳化硅中只含有极性键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碳化硅为共价晶体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金刚石的熔点低于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700℃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晶体中碳原子和硅原子均采用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杂化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2.EPS" descr="id:2147492653;FounderCES">
            <a:extLst>
              <a:ext uri="{FF2B5EF4-FFF2-40B4-BE49-F238E27FC236}">
                <a16:creationId xmlns:a16="http://schemas.microsoft.com/office/drawing/2014/main" id="{998FE7EE-51D7-30C4-0569-4E96DEC537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229" y="899928"/>
            <a:ext cx="1167995" cy="375767"/>
          </a:xfrm>
          <a:prstGeom prst="rect">
            <a:avLst/>
          </a:prstGeom>
        </p:spPr>
      </p:pic>
      <p:pic>
        <p:nvPicPr>
          <p:cNvPr id="6" name="25gh484.jpg" descr="id:214749240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879182" y="2160849"/>
            <a:ext cx="1795145" cy="1786890"/>
          </a:xfrm>
          <a:prstGeom prst="rect">
            <a:avLst/>
          </a:prstGeom>
        </p:spPr>
      </p:pic>
      <p:pic>
        <p:nvPicPr>
          <p:cNvPr id="7" name="25gh485.jpg" descr="id:214749241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8635612" y="2308852"/>
            <a:ext cx="2249805" cy="1551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3493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图可知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碳化硅中只含有碳硅极性键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由碳化硅也叫金刚砂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硬度大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熔点高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可得碳化硅为共价晶体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共价键的键长越短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键能越大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共价晶体的熔、沸点越高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比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的键长短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则金刚石熔点高于碳化硅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即金刚石的熔点高于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700℃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晶体中碳原子周围最近有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个硅原子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硅原子周围最近有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个碳原子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二者均采用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杂化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FD8BBA97-4829-C4FF-5518-2B3BC48576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032" y="830021"/>
            <a:ext cx="1046020" cy="428292"/>
          </a:xfrm>
          <a:prstGeom prst="rect">
            <a:avLst/>
          </a:prstGeom>
        </p:spPr>
      </p:pic>
      <p:pic>
        <p:nvPicPr>
          <p:cNvPr id="4" name="25gh484.jpg" descr="id:214749240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986848" y="3678361"/>
            <a:ext cx="1795145" cy="1786890"/>
          </a:xfrm>
          <a:prstGeom prst="rect">
            <a:avLst/>
          </a:prstGeom>
        </p:spPr>
      </p:pic>
      <p:pic>
        <p:nvPicPr>
          <p:cNvPr id="5" name="25gh485.jpg" descr="id:214749241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743278" y="3826364"/>
            <a:ext cx="2249805" cy="155194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5929A77D-1E30-B0D6-23A3-F49940DE30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3575" y="5649737"/>
            <a:ext cx="1046020" cy="423292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1380066" y="5518973"/>
            <a:ext cx="1046663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5904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46859"/>
            <a:ext cx="11485848" cy="3346237"/>
          </a:xfrm>
          <a:solidFill>
            <a:srgbClr val="E3F2E7"/>
          </a:solidFill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对分子晶体和共价晶体的认识误区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共价晶体是一个三维的空间网状结构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是一个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巨分子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没有小分子存在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而分子晶体中存在真实的分子。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共价晶体的化学式不表示实际组成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只表示组成原子的最简个数比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只是表示晶体中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的原子个数比为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。而分子晶体的化学式表示真实的组成。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由原子构成的晶体不一定是共价晶体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如稀有气体组成的晶体属于分子晶体。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顿有所悟.eps" descr="id:214749243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0590" y="1072135"/>
            <a:ext cx="1641475" cy="359410"/>
          </a:xfrm>
          <a:prstGeom prst="rect">
            <a:avLst/>
          </a:prstGeom>
          <a:solidFill>
            <a:srgbClr val="E3F2E7"/>
          </a:solidFill>
        </p:spPr>
      </p:pic>
    </p:spTree>
    <p:extLst>
      <p:ext uri="{BB962C8B-B14F-4D97-AF65-F5344CB8AC3E}">
        <p14:creationId xmlns:p14="http://schemas.microsoft.com/office/powerpoint/2010/main" val="1065896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分子晶体的判断方法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依据物质的类别判断：所有非金属氢化物、部分非金属单质、部分非金属氧化物、稀有气体、几乎所有的酸、绝大多数有机物都是分子晶体。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依据组成晶体的粒子及粒子间作用力判断：组成分子晶体的粒子是分子，粒子间的作用力是分子间作用力。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依据物质的性质判断：分子晶体的硬度小，熔、沸点低，在熔融状态或固态时均不导电。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4697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306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分子晶体熔、沸点高低的判断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组成和结构相似、不含氢键的分子晶体，相对分子质量越大，范德华力越强，熔、沸点越高，如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HBr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HCl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组成和结构不相似的分子晶体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相对分子质量接近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，分子的极性越大，熔、沸点越高，如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含有分子间氢键的分子晶体，熔、沸点反常升高，如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同分异构体中，支链越多，熔、沸点越低，如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烃、卤代烃、醇、醛、羧酸等有机物一般随分子中碳原子数的增加，熔、沸点升高，如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HCOOH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00461" y="4278981"/>
            <a:ext cx="1887991" cy="712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7790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52668"/>
            <a:ext cx="11485848" cy="1684244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分子晶体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中不一定含共价键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非金属单质不一定为分子晶体。稀有气体为单原子分子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由稀有气体形成的晶体不含任何化学键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部分非金属单质可形成分子晶体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但金刚石、晶体硅不属于分子晶体。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名师点拨.eps" descr="id:214749225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03586" y="1052591"/>
            <a:ext cx="1540510" cy="35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1092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典型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的分子晶体的结构和性质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分子晶体的结构特征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808078"/>
            <a:ext cx="1588693" cy="500939"/>
          </a:xfrm>
          <a:prstGeom prst="rect">
            <a:avLst/>
          </a:prstGeom>
        </p:spPr>
      </p:pic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3212187"/>
              </p:ext>
            </p:extLst>
          </p:nvPr>
        </p:nvGraphicFramePr>
        <p:xfrm>
          <a:off x="343711" y="2060848"/>
          <a:ext cx="11502992" cy="2743200"/>
        </p:xfrm>
        <a:graphic>
          <a:graphicData uri="http://schemas.openxmlformats.org/drawingml/2006/table">
            <a:tbl>
              <a:tblPr firstRow="1" firstCol="1" bandRow="1"/>
              <a:tblGrid>
                <a:gridCol w="21257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395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2377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结构特征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分子密堆积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分子非密堆积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粒子间作用力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范德华力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范德华力和氢键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空间特点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通常每个分子周围有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个紧邻的分子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每个分子周围紧邻的分子小于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个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空间利用率不高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举例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60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、干冰、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HF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NH</a:t>
                      </a:r>
                      <a:r>
                        <a:rPr lang="en-US" sz="2400" b="1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、冰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14135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分子晶体的物理性质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熔点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低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、易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升华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、硬度很小。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一般是绝缘体，熔融状态也不导电。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溶解性符合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相似相溶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规律。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162850"/>
            <a:ext cx="11485848" cy="1130246"/>
          </a:xfrm>
          <a:prstGeom prst="rect">
            <a:avLst/>
          </a:prstGeom>
          <a:solidFill>
            <a:srgbClr val="E3F2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分子晶体溶于水时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有的破坏化学键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例如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HCl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有的不破坏化学键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例如蔗糖、乙醇。</a:t>
            </a:r>
            <a:endParaRPr lang="zh-CN" altLang="en-US" dirty="0"/>
          </a:p>
        </p:txBody>
      </p:sp>
      <p:pic>
        <p:nvPicPr>
          <p:cNvPr id="4" name="温馨提示.eps" descr="id:214749227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15906" y="3284584"/>
            <a:ext cx="1830705" cy="35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9177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两种典型的分子晶体的组成和结构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qs111.jpg" descr="id:214749227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91150" y="3212976"/>
            <a:ext cx="1846580" cy="191325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5015086" y="5126231"/>
            <a:ext cx="328006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干冰的结构模型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晶胞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60854" y="130344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干冰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每个晶胞中有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分子，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个原子。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每个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分子周围等距离且紧邻的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分子数为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5391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冰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水分子之间主要的作用力是氢键，当然也有范德华力。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由于氢键的方向性，四面体中心的水分子与四面体顶角方向的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个相邻水分子相互吸引。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qs112.jpg" descr="id:214749228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375126" y="2780928"/>
            <a:ext cx="1825613" cy="187220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267460" y="4671798"/>
            <a:ext cx="20409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冰的结构模型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2944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1469</TotalTime>
  <Words>2088</Words>
  <Application>Microsoft Office PowerPoint</Application>
  <PresentationFormat>自定义</PresentationFormat>
  <Paragraphs>156</Paragraphs>
  <Slides>26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6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430</cp:revision>
  <dcterms:created xsi:type="dcterms:W3CDTF">2020-11-06T05:24:00Z</dcterms:created>
  <dcterms:modified xsi:type="dcterms:W3CDTF">2025-07-31T14:30:30Z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